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0"/>
  </p:notesMasterIdLst>
  <p:sldIdLst>
    <p:sldId id="256" r:id="rId2"/>
    <p:sldId id="297" r:id="rId3"/>
    <p:sldId id="259" r:id="rId4"/>
    <p:sldId id="262" r:id="rId5"/>
    <p:sldId id="267" r:id="rId6"/>
    <p:sldId id="268" r:id="rId7"/>
    <p:sldId id="299" r:id="rId8"/>
    <p:sldId id="258" r:id="rId9"/>
  </p:sldIdLst>
  <p:sldSz cx="9144000" cy="5143500" type="screen16x9"/>
  <p:notesSz cx="6858000" cy="9144000"/>
  <p:embeddedFontLst>
    <p:embeddedFont>
      <p:font typeface="Catamaran Light" panose="020B0604020202020204" charset="0"/>
      <p:regular r:id="rId11"/>
      <p:bold r:id="rId12"/>
    </p:embeddedFont>
    <p:embeddedFont>
      <p:font typeface="Fira Sans Extra Condensed Medium" panose="020B0604020202020204" charset="0"/>
      <p:regular r:id="rId13"/>
      <p:bold r:id="rId14"/>
      <p:italic r:id="rId15"/>
      <p:boldItalic r:id="rId16"/>
    </p:embeddedFont>
    <p:embeddedFont>
      <p:font typeface="Livvic" pitchFamily="2" charset="0"/>
      <p:regular r:id="rId17"/>
      <p:bold r:id="rId18"/>
      <p:italic r:id="rId19"/>
      <p:boldItalic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7B26E7-BA0C-40B5-B812-DE0A650CB3A8}">
  <a:tblStyle styleId="{677B26E7-BA0C-40B5-B812-DE0A650CB3A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06" autoAdjust="0"/>
    <p:restoredTop sz="94660"/>
  </p:normalViewPr>
  <p:slideViewPr>
    <p:cSldViewPr snapToGrid="0">
      <p:cViewPr varScale="1">
        <p:scale>
          <a:sx n="199" d="100"/>
          <a:sy n="199" d="100"/>
        </p:scale>
        <p:origin x="1122"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72AB2041-D9D1-D10B-A138-E1CADB0870B8}"/>
            </a:ext>
          </a:extLst>
        </p:cNvPr>
        <p:cNvGrpSpPr/>
        <p:nvPr/>
      </p:nvGrpSpPr>
      <p:grpSpPr>
        <a:xfrm>
          <a:off x="0" y="0"/>
          <a:ext cx="0" cy="0"/>
          <a:chOff x="0" y="0"/>
          <a:chExt cx="0" cy="0"/>
        </a:xfrm>
      </p:grpSpPr>
      <p:sp>
        <p:nvSpPr>
          <p:cNvPr id="138" name="Google Shape;138;g33e13d9a7e_0_10:notes">
            <a:extLst>
              <a:ext uri="{FF2B5EF4-FFF2-40B4-BE49-F238E27FC236}">
                <a16:creationId xmlns:a16="http://schemas.microsoft.com/office/drawing/2014/main" id="{3A59F6E3-E59F-3881-4E47-EE517F30AB6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a:extLst>
              <a:ext uri="{FF2B5EF4-FFF2-40B4-BE49-F238E27FC236}">
                <a16:creationId xmlns:a16="http://schemas.microsoft.com/office/drawing/2014/main" id="{CC3768BE-87CB-6E39-C010-2F35D8DC8B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extLst>
      <p:ext uri="{BB962C8B-B14F-4D97-AF65-F5344CB8AC3E}">
        <p14:creationId xmlns:p14="http://schemas.microsoft.com/office/powerpoint/2010/main" val="24283040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3e13d9a7e_0_7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3e13d9a7e_0_7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33e13d9a7e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33e13d9a7e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4D2417EF-1A8F-FE00-CA53-ED4D8BC9F034}"/>
            </a:ext>
          </a:extLst>
        </p:cNvPr>
        <p:cNvGrpSpPr/>
        <p:nvPr/>
      </p:nvGrpSpPr>
      <p:grpSpPr>
        <a:xfrm>
          <a:off x="0" y="0"/>
          <a:ext cx="0" cy="0"/>
          <a:chOff x="0" y="0"/>
          <a:chExt cx="0" cy="0"/>
        </a:xfrm>
      </p:grpSpPr>
      <p:sp>
        <p:nvSpPr>
          <p:cNvPr id="138" name="Google Shape;138;g33e13d9a7e_0_10:notes">
            <a:extLst>
              <a:ext uri="{FF2B5EF4-FFF2-40B4-BE49-F238E27FC236}">
                <a16:creationId xmlns:a16="http://schemas.microsoft.com/office/drawing/2014/main" id="{F025D90A-46B2-D52F-730F-C3719C16AF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a:extLst>
              <a:ext uri="{FF2B5EF4-FFF2-40B4-BE49-F238E27FC236}">
                <a16:creationId xmlns:a16="http://schemas.microsoft.com/office/drawing/2014/main" id="{8F91859A-C1E2-D8A3-A537-C1008BF9E4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extLst>
      <p:ext uri="{BB962C8B-B14F-4D97-AF65-F5344CB8AC3E}">
        <p14:creationId xmlns:p14="http://schemas.microsoft.com/office/powerpoint/2010/main" val="11642971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3">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51" name="Google Shape;51;p7"/>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p:cSld name="CUSTOM_38">
    <p:spTree>
      <p:nvGrpSpPr>
        <p:cNvPr id="1" name="Shape 63"/>
        <p:cNvGrpSpPr/>
        <p:nvPr/>
      </p:nvGrpSpPr>
      <p:grpSpPr>
        <a:xfrm>
          <a:off x="0" y="0"/>
          <a:ext cx="0" cy="0"/>
          <a:chOff x="0" y="0"/>
          <a:chExt cx="0" cy="0"/>
        </a:xfrm>
      </p:grpSpPr>
      <p:sp>
        <p:nvSpPr>
          <p:cNvPr id="64" name="Google Shape;64;p12"/>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5" name="Google Shape;65;p12"/>
          <p:cNvSpPr txBox="1">
            <a:spLocks noGrp="1"/>
          </p:cNvSpPr>
          <p:nvPr>
            <p:ph type="title" idx="2" hasCustomPrompt="1"/>
          </p:nvPr>
        </p:nvSpPr>
        <p:spPr>
          <a:xfrm rot="5400000">
            <a:off x="7142178" y="3570226"/>
            <a:ext cx="1738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ix columns">
  <p:cSld name="CUSTOM_30">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656422" y="13944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8" name="Google Shape;68;p13"/>
          <p:cNvSpPr txBox="1">
            <a:spLocks noGrp="1"/>
          </p:cNvSpPr>
          <p:nvPr>
            <p:ph type="subTitle" idx="1"/>
          </p:nvPr>
        </p:nvSpPr>
        <p:spPr>
          <a:xfrm>
            <a:off x="656425" y="18867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9" name="Google Shape;69;p13"/>
          <p:cNvSpPr txBox="1">
            <a:spLocks noGrp="1"/>
          </p:cNvSpPr>
          <p:nvPr>
            <p:ph type="ctrTitle" idx="2"/>
          </p:nvPr>
        </p:nvSpPr>
        <p:spPr>
          <a:xfrm>
            <a:off x="2650710" y="13944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0" name="Google Shape;70;p13"/>
          <p:cNvSpPr txBox="1">
            <a:spLocks noGrp="1"/>
          </p:cNvSpPr>
          <p:nvPr>
            <p:ph type="subTitle" idx="3"/>
          </p:nvPr>
        </p:nvSpPr>
        <p:spPr>
          <a:xfrm>
            <a:off x="2610700" y="18867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1" name="Google Shape;71;p13"/>
          <p:cNvSpPr txBox="1">
            <a:spLocks noGrp="1"/>
          </p:cNvSpPr>
          <p:nvPr>
            <p:ph type="ctrTitle" idx="4"/>
          </p:nvPr>
        </p:nvSpPr>
        <p:spPr>
          <a:xfrm>
            <a:off x="4638106" y="13944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2" name="Google Shape;72;p13"/>
          <p:cNvSpPr txBox="1">
            <a:spLocks noGrp="1"/>
          </p:cNvSpPr>
          <p:nvPr>
            <p:ph type="subTitle" idx="5"/>
          </p:nvPr>
        </p:nvSpPr>
        <p:spPr>
          <a:xfrm>
            <a:off x="4878076" y="18867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ctrTitle" idx="6"/>
          </p:nvPr>
        </p:nvSpPr>
        <p:spPr>
          <a:xfrm rot="5400000">
            <a:off x="6865575" y="1466125"/>
            <a:ext cx="25530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4" name="Google Shape;74;p13"/>
          <p:cNvSpPr txBox="1">
            <a:spLocks noGrp="1"/>
          </p:cNvSpPr>
          <p:nvPr>
            <p:ph type="ctrTitle" idx="7"/>
          </p:nvPr>
        </p:nvSpPr>
        <p:spPr>
          <a:xfrm>
            <a:off x="656422" y="33678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5" name="Google Shape;75;p13"/>
          <p:cNvSpPr txBox="1">
            <a:spLocks noGrp="1"/>
          </p:cNvSpPr>
          <p:nvPr>
            <p:ph type="subTitle" idx="8"/>
          </p:nvPr>
        </p:nvSpPr>
        <p:spPr>
          <a:xfrm>
            <a:off x="656425" y="38601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76" name="Google Shape;76;p13"/>
          <p:cNvSpPr txBox="1">
            <a:spLocks noGrp="1"/>
          </p:cNvSpPr>
          <p:nvPr>
            <p:ph type="ctrTitle" idx="9"/>
          </p:nvPr>
        </p:nvSpPr>
        <p:spPr>
          <a:xfrm>
            <a:off x="2650710" y="33678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7" name="Google Shape;77;p13"/>
          <p:cNvSpPr txBox="1">
            <a:spLocks noGrp="1"/>
          </p:cNvSpPr>
          <p:nvPr>
            <p:ph type="subTitle" idx="13"/>
          </p:nvPr>
        </p:nvSpPr>
        <p:spPr>
          <a:xfrm>
            <a:off x="2610700" y="38601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8" name="Google Shape;78;p13"/>
          <p:cNvSpPr txBox="1">
            <a:spLocks noGrp="1"/>
          </p:cNvSpPr>
          <p:nvPr>
            <p:ph type="ctrTitle" idx="14"/>
          </p:nvPr>
        </p:nvSpPr>
        <p:spPr>
          <a:xfrm>
            <a:off x="4638106" y="33678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9" name="Google Shape;79;p13"/>
          <p:cNvSpPr txBox="1">
            <a:spLocks noGrp="1"/>
          </p:cNvSpPr>
          <p:nvPr>
            <p:ph type="subTitle" idx="15"/>
          </p:nvPr>
        </p:nvSpPr>
        <p:spPr>
          <a:xfrm>
            <a:off x="4878076" y="38601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8" r:id="rId5"/>
    <p:sldLayoutId id="2147483659"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pic>
        <p:nvPicPr>
          <p:cNvPr id="123" name="Google Shape;123;p24"/>
          <p:cNvPicPr preferRelativeResize="0"/>
          <p:nvPr/>
        </p:nvPicPr>
        <p:blipFill rotWithShape="1">
          <a:blip r:embed="rId3"/>
          <a:srcRect/>
          <a:stretch/>
        </p:blipFill>
        <p:spPr>
          <a:xfrm flipH="1">
            <a:off x="0" y="0"/>
            <a:ext cx="9144000" cy="5143500"/>
          </a:xfrm>
          <a:prstGeom prst="rect">
            <a:avLst/>
          </a:prstGeom>
          <a:noFill/>
          <a:ln>
            <a:noFill/>
          </a:ln>
        </p:spPr>
      </p:pic>
      <p:sp>
        <p:nvSpPr>
          <p:cNvPr id="124" name="Google Shape;124;p24"/>
          <p:cNvSpPr/>
          <p:nvPr/>
        </p:nvSpPr>
        <p:spPr>
          <a:xfrm rot="5400000">
            <a:off x="903126" y="-552255"/>
            <a:ext cx="2336266" cy="3795050"/>
          </a:xfrm>
          <a:prstGeom prst="rect">
            <a:avLst/>
          </a:prstGeom>
          <a:solidFill>
            <a:srgbClr val="908269">
              <a:alpha val="8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4"/>
          <p:cNvSpPr txBox="1">
            <a:spLocks noGrp="1"/>
          </p:cNvSpPr>
          <p:nvPr>
            <p:ph type="subTitle" idx="1"/>
          </p:nvPr>
        </p:nvSpPr>
        <p:spPr>
          <a:xfrm>
            <a:off x="187115" y="1959437"/>
            <a:ext cx="2402100" cy="39923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Kameron B. and John R.</a:t>
            </a:r>
            <a:endParaRPr dirty="0">
              <a:solidFill>
                <a:schemeClr val="lt1"/>
              </a:solidFill>
            </a:endParaRPr>
          </a:p>
        </p:txBody>
      </p:sp>
      <p:sp>
        <p:nvSpPr>
          <p:cNvPr id="126" name="Google Shape;126;p24"/>
          <p:cNvSpPr txBox="1">
            <a:spLocks noGrp="1"/>
          </p:cNvSpPr>
          <p:nvPr>
            <p:ph type="ctrTitle"/>
          </p:nvPr>
        </p:nvSpPr>
        <p:spPr>
          <a:xfrm>
            <a:off x="187115" y="177137"/>
            <a:ext cx="3781669" cy="17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Nucor SafeSpot</a:t>
            </a:r>
            <a:endParaRPr dirty="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a:extLst>
            <a:ext uri="{FF2B5EF4-FFF2-40B4-BE49-F238E27FC236}">
              <a16:creationId xmlns:a16="http://schemas.microsoft.com/office/drawing/2014/main" id="{B5F95465-E9C3-B705-4953-C6BE948CACEF}"/>
            </a:ext>
          </a:extLst>
        </p:cNvPr>
        <p:cNvGrpSpPr/>
        <p:nvPr/>
      </p:nvGrpSpPr>
      <p:grpSpPr>
        <a:xfrm>
          <a:off x="0" y="0"/>
          <a:ext cx="0" cy="0"/>
          <a:chOff x="0" y="0"/>
          <a:chExt cx="0" cy="0"/>
        </a:xfrm>
      </p:grpSpPr>
      <p:sp>
        <p:nvSpPr>
          <p:cNvPr id="141" name="Google Shape;141;p26">
            <a:extLst>
              <a:ext uri="{FF2B5EF4-FFF2-40B4-BE49-F238E27FC236}">
                <a16:creationId xmlns:a16="http://schemas.microsoft.com/office/drawing/2014/main" id="{A49BE1D3-F1A0-C63E-2016-35CE3945B733}"/>
              </a:ext>
            </a:extLst>
          </p:cNvPr>
          <p:cNvSpPr txBox="1">
            <a:spLocks noGrp="1"/>
          </p:cNvSpPr>
          <p:nvPr>
            <p:ph type="ctrTitle" idx="9"/>
          </p:nvPr>
        </p:nvSpPr>
        <p:spPr>
          <a:xfrm rot="5400000">
            <a:off x="6672869"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TABLE OF CONTENTS</a:t>
            </a:r>
            <a:endParaRPr sz="2400"/>
          </a:p>
        </p:txBody>
      </p:sp>
      <p:sp>
        <p:nvSpPr>
          <p:cNvPr id="142" name="Google Shape;142;p26">
            <a:extLst>
              <a:ext uri="{FF2B5EF4-FFF2-40B4-BE49-F238E27FC236}">
                <a16:creationId xmlns:a16="http://schemas.microsoft.com/office/drawing/2014/main" id="{76D62269-8F1C-0236-ABBD-C25B9E80425E}"/>
              </a:ext>
            </a:extLst>
          </p:cNvPr>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a:extLst>
              <a:ext uri="{FF2B5EF4-FFF2-40B4-BE49-F238E27FC236}">
                <a16:creationId xmlns:a16="http://schemas.microsoft.com/office/drawing/2014/main" id="{25501753-DB46-89E3-63F1-57E60E445924}"/>
              </a:ext>
            </a:extLst>
          </p:cNvPr>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Key technologies and resources utilized in the project.</a:t>
            </a:r>
            <a:endParaRPr dirty="0"/>
          </a:p>
        </p:txBody>
      </p:sp>
      <p:sp>
        <p:nvSpPr>
          <p:cNvPr id="144" name="Google Shape;144;p26">
            <a:extLst>
              <a:ext uri="{FF2B5EF4-FFF2-40B4-BE49-F238E27FC236}">
                <a16:creationId xmlns:a16="http://schemas.microsoft.com/office/drawing/2014/main" id="{08F73108-E4E4-6BC0-FDF9-FCB6BDDD95BF}"/>
              </a:ext>
            </a:extLst>
          </p:cNvPr>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Requirements/Tools used</a:t>
            </a:r>
            <a:endParaRPr dirty="0"/>
          </a:p>
        </p:txBody>
      </p:sp>
      <p:sp>
        <p:nvSpPr>
          <p:cNvPr id="145" name="Google Shape;145;p26">
            <a:extLst>
              <a:ext uri="{FF2B5EF4-FFF2-40B4-BE49-F238E27FC236}">
                <a16:creationId xmlns:a16="http://schemas.microsoft.com/office/drawing/2014/main" id="{A7C72FEC-E2E5-09E5-4711-1F6431E10F6A}"/>
              </a:ext>
            </a:extLst>
          </p:cNvPr>
          <p:cNvSpPr txBox="1">
            <a:spLocks noGrp="1"/>
          </p:cNvSpPr>
          <p:nvPr>
            <p:ph type="title" idx="8"/>
          </p:nvPr>
        </p:nvSpPr>
        <p:spPr>
          <a:xfrm>
            <a:off x="2023007" y="232346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03</a:t>
            </a:r>
            <a:endParaRPr>
              <a:solidFill>
                <a:schemeClr val="lt1"/>
              </a:solidFill>
            </a:endParaRPr>
          </a:p>
        </p:txBody>
      </p:sp>
      <p:sp>
        <p:nvSpPr>
          <p:cNvPr id="146" name="Google Shape;146;p26">
            <a:extLst>
              <a:ext uri="{FF2B5EF4-FFF2-40B4-BE49-F238E27FC236}">
                <a16:creationId xmlns:a16="http://schemas.microsoft.com/office/drawing/2014/main" id="{CF759619-0C7D-2A92-CB1B-473068A59A42}"/>
              </a:ext>
            </a:extLst>
          </p:cNvPr>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r>
              <a:rPr lang="en" dirty="0"/>
              <a:t>ABOUT THE PROJECT</a:t>
            </a:r>
            <a:endParaRPr dirty="0"/>
          </a:p>
        </p:txBody>
      </p:sp>
      <p:sp>
        <p:nvSpPr>
          <p:cNvPr id="147" name="Google Shape;147;p26">
            <a:extLst>
              <a:ext uri="{FF2B5EF4-FFF2-40B4-BE49-F238E27FC236}">
                <a16:creationId xmlns:a16="http://schemas.microsoft.com/office/drawing/2014/main" id="{DA9B105C-D2DD-6BC5-4260-264100164B04}"/>
              </a:ext>
            </a:extLst>
          </p:cNvPr>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Overview of Nucor and NSS: Understanding the purpose and significance of this initiative.</a:t>
            </a:r>
            <a:endParaRPr dirty="0"/>
          </a:p>
        </p:txBody>
      </p:sp>
      <p:sp>
        <p:nvSpPr>
          <p:cNvPr id="148" name="Google Shape;148;p26">
            <a:extLst>
              <a:ext uri="{FF2B5EF4-FFF2-40B4-BE49-F238E27FC236}">
                <a16:creationId xmlns:a16="http://schemas.microsoft.com/office/drawing/2014/main" id="{B56F6F65-CAE5-0886-B5A9-9E0C760EBC1A}"/>
              </a:ext>
            </a:extLst>
          </p:cNvPr>
          <p:cNvSpPr txBox="1">
            <a:spLocks noGrp="1"/>
          </p:cNvSpPr>
          <p:nvPr>
            <p:ph type="title" idx="2"/>
          </p:nvPr>
        </p:nvSpPr>
        <p:spPr>
          <a:xfrm>
            <a:off x="2023007" y="654113"/>
            <a:ext cx="1739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01</a:t>
            </a:r>
            <a:endParaRPr>
              <a:solidFill>
                <a:schemeClr val="lt1"/>
              </a:solidFill>
            </a:endParaRPr>
          </a:p>
        </p:txBody>
      </p:sp>
      <p:sp>
        <p:nvSpPr>
          <p:cNvPr id="149" name="Google Shape;149;p26">
            <a:extLst>
              <a:ext uri="{FF2B5EF4-FFF2-40B4-BE49-F238E27FC236}">
                <a16:creationId xmlns:a16="http://schemas.microsoft.com/office/drawing/2014/main" id="{8126B945-8B04-748D-F822-63D45646DD4A}"/>
              </a:ext>
            </a:extLst>
          </p:cNvPr>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Objectives</a:t>
            </a:r>
            <a:endParaRPr dirty="0"/>
          </a:p>
        </p:txBody>
      </p:sp>
      <p:sp>
        <p:nvSpPr>
          <p:cNvPr id="150" name="Google Shape;150;p26">
            <a:extLst>
              <a:ext uri="{FF2B5EF4-FFF2-40B4-BE49-F238E27FC236}">
                <a16:creationId xmlns:a16="http://schemas.microsoft.com/office/drawing/2014/main" id="{1C35426F-302B-9CA4-8A82-E564DA4E0A59}"/>
              </a:ext>
            </a:extLst>
          </p:cNvPr>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Defining the goals and expected outcomes of the project.</a:t>
            </a:r>
            <a:endParaRPr dirty="0"/>
          </a:p>
        </p:txBody>
      </p:sp>
      <p:sp>
        <p:nvSpPr>
          <p:cNvPr id="151" name="Google Shape;151;p26">
            <a:extLst>
              <a:ext uri="{FF2B5EF4-FFF2-40B4-BE49-F238E27FC236}">
                <a16:creationId xmlns:a16="http://schemas.microsoft.com/office/drawing/2014/main" id="{3D79E0CC-0107-59CE-E3BE-DE0842DD9097}"/>
              </a:ext>
            </a:extLst>
          </p:cNvPr>
          <p:cNvSpPr txBox="1">
            <a:spLocks noGrp="1"/>
          </p:cNvSpPr>
          <p:nvPr>
            <p:ph type="title" idx="5"/>
          </p:nvPr>
        </p:nvSpPr>
        <p:spPr>
          <a:xfrm>
            <a:off x="2023007" y="1488788"/>
            <a:ext cx="1615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02</a:t>
            </a:r>
            <a:endParaRPr dirty="0">
              <a:solidFill>
                <a:schemeClr val="lt1"/>
              </a:solidFill>
            </a:endParaRPr>
          </a:p>
        </p:txBody>
      </p:sp>
      <p:sp>
        <p:nvSpPr>
          <p:cNvPr id="152" name="Google Shape;152;p26">
            <a:extLst>
              <a:ext uri="{FF2B5EF4-FFF2-40B4-BE49-F238E27FC236}">
                <a16:creationId xmlns:a16="http://schemas.microsoft.com/office/drawing/2014/main" id="{AE1E0823-37E6-CFD2-03C0-99806FC130C4}"/>
              </a:ext>
            </a:extLst>
          </p:cNvPr>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Challenges</a:t>
            </a:r>
            <a:endParaRPr dirty="0"/>
          </a:p>
        </p:txBody>
      </p:sp>
      <p:sp>
        <p:nvSpPr>
          <p:cNvPr id="153" name="Google Shape;153;p26">
            <a:extLst>
              <a:ext uri="{FF2B5EF4-FFF2-40B4-BE49-F238E27FC236}">
                <a16:creationId xmlns:a16="http://schemas.microsoft.com/office/drawing/2014/main" id="{ED2125D7-FBF1-C958-718A-34F45CA7BD94}"/>
              </a:ext>
            </a:extLst>
          </p:cNvPr>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Obstacles encountered during development and how they were addressed.</a:t>
            </a:r>
            <a:endParaRPr dirty="0"/>
          </a:p>
        </p:txBody>
      </p:sp>
      <p:sp>
        <p:nvSpPr>
          <p:cNvPr id="154" name="Google Shape;154;p26">
            <a:extLst>
              <a:ext uri="{FF2B5EF4-FFF2-40B4-BE49-F238E27FC236}">
                <a16:creationId xmlns:a16="http://schemas.microsoft.com/office/drawing/2014/main" id="{3C892ED5-5D4D-5968-B912-F60588A17ED6}"/>
              </a:ext>
            </a:extLst>
          </p:cNvPr>
          <p:cNvSpPr txBox="1">
            <a:spLocks noGrp="1"/>
          </p:cNvSpPr>
          <p:nvPr>
            <p:ph type="title" idx="15"/>
          </p:nvPr>
        </p:nvSpPr>
        <p:spPr>
          <a:xfrm>
            <a:off x="2023007" y="3158138"/>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04</a:t>
            </a:r>
            <a:endParaRPr dirty="0">
              <a:solidFill>
                <a:schemeClr val="lt1"/>
              </a:solidFill>
            </a:endParaRPr>
          </a:p>
        </p:txBody>
      </p:sp>
      <p:sp>
        <p:nvSpPr>
          <p:cNvPr id="155" name="Google Shape;155;p26">
            <a:extLst>
              <a:ext uri="{FF2B5EF4-FFF2-40B4-BE49-F238E27FC236}">
                <a16:creationId xmlns:a16="http://schemas.microsoft.com/office/drawing/2014/main" id="{64E6294A-BBBC-6DF5-204F-873667CA6806}"/>
              </a:ext>
            </a:extLst>
          </p:cNvPr>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Lessons Learned</a:t>
            </a:r>
            <a:endParaRPr dirty="0"/>
          </a:p>
        </p:txBody>
      </p:sp>
      <p:sp>
        <p:nvSpPr>
          <p:cNvPr id="156" name="Google Shape;156;p26">
            <a:extLst>
              <a:ext uri="{FF2B5EF4-FFF2-40B4-BE49-F238E27FC236}">
                <a16:creationId xmlns:a16="http://schemas.microsoft.com/office/drawing/2014/main" id="{C6D901E8-D48B-6CEB-9635-9F9E67024A44}"/>
              </a:ext>
            </a:extLst>
          </p:cNvPr>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Insights and knowledge gained from the project's journey.</a:t>
            </a:r>
            <a:endParaRPr dirty="0"/>
          </a:p>
        </p:txBody>
      </p:sp>
      <p:sp>
        <p:nvSpPr>
          <p:cNvPr id="157" name="Google Shape;157;p26">
            <a:extLst>
              <a:ext uri="{FF2B5EF4-FFF2-40B4-BE49-F238E27FC236}">
                <a16:creationId xmlns:a16="http://schemas.microsoft.com/office/drawing/2014/main" id="{C8B283E9-4C14-7935-8F05-44E7FEC19B57}"/>
              </a:ext>
            </a:extLst>
          </p:cNvPr>
          <p:cNvSpPr txBox="1">
            <a:spLocks noGrp="1"/>
          </p:cNvSpPr>
          <p:nvPr>
            <p:ph type="title" idx="18"/>
          </p:nvPr>
        </p:nvSpPr>
        <p:spPr>
          <a:xfrm>
            <a:off x="2023007" y="399281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05</a:t>
            </a:r>
            <a:endParaRPr>
              <a:solidFill>
                <a:schemeClr val="lt1"/>
              </a:solidFill>
            </a:endParaRPr>
          </a:p>
        </p:txBody>
      </p:sp>
    </p:spTree>
    <p:extLst>
      <p:ext uri="{BB962C8B-B14F-4D97-AF65-F5344CB8AC3E}">
        <p14:creationId xmlns:p14="http://schemas.microsoft.com/office/powerpoint/2010/main" val="3508861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pic>
        <p:nvPicPr>
          <p:cNvPr id="162" name="Google Shape;162;p27"/>
          <p:cNvPicPr preferRelativeResize="0"/>
          <p:nvPr/>
        </p:nvPicPr>
        <p:blipFill rotWithShape="1">
          <a:blip r:embed="rId3"/>
          <a:srcRect l="25708" r="25708"/>
          <a:stretch/>
        </p:blipFill>
        <p:spPr>
          <a:xfrm>
            <a:off x="5381625" y="0"/>
            <a:ext cx="3762373" cy="5143500"/>
          </a:xfrm>
          <a:prstGeom prst="rect">
            <a:avLst/>
          </a:prstGeom>
          <a:noFill/>
          <a:ln>
            <a:noFill/>
          </a:ln>
        </p:spPr>
      </p:pic>
      <p:sp>
        <p:nvSpPr>
          <p:cNvPr id="163" name="Google Shape;163;p27"/>
          <p:cNvSpPr/>
          <p:nvPr/>
        </p:nvSpPr>
        <p:spPr>
          <a:xfrm>
            <a:off x="4819650" y="1577400"/>
            <a:ext cx="29910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7"/>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n-US" dirty="0"/>
              <a:t>Nucor is a leading steel and steel products manufacturer headquartered in Charlotte, North Carolina. Nucor employs approximately 32,000 teammates worldwide. Safety is Nucor's foremost cultural value, with the company striving to become the world's safest steel company.</a:t>
            </a:r>
            <a:endParaRPr dirty="0"/>
          </a:p>
        </p:txBody>
      </p:sp>
      <p:sp>
        <p:nvSpPr>
          <p:cNvPr id="165" name="Google Shape;165;p27"/>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dirty="0"/>
              <a:t>About Nucor</a:t>
            </a:r>
            <a:endParaRPr dirty="0"/>
          </a:p>
        </p:txBody>
      </p:sp>
      <p:pic>
        <p:nvPicPr>
          <p:cNvPr id="166" name="Google Shape;166;p27"/>
          <p:cNvPicPr preferRelativeResize="0"/>
          <p:nvPr/>
        </p:nvPicPr>
        <p:blipFill rotWithShape="1">
          <a:blip r:embed="rId4"/>
          <a:srcRect/>
          <a:stretch/>
        </p:blipFill>
        <p:spPr>
          <a:xfrm>
            <a:off x="5333202" y="1801426"/>
            <a:ext cx="1954672" cy="1540647"/>
          </a:xfrm>
          <a:prstGeom prst="rect">
            <a:avLst/>
          </a:prstGeom>
          <a:noFill/>
          <a:ln>
            <a:noFill/>
          </a:ln>
        </p:spPr>
      </p:pic>
      <p:sp>
        <p:nvSpPr>
          <p:cNvPr id="167" name="Google Shape;167;p27"/>
          <p:cNvSpPr/>
          <p:nvPr/>
        </p:nvSpPr>
        <p:spPr>
          <a:xfrm>
            <a:off x="0" y="1577400"/>
            <a:ext cx="3621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02"/>
        <p:cNvGrpSpPr/>
        <p:nvPr/>
      </p:nvGrpSpPr>
      <p:grpSpPr>
        <a:xfrm>
          <a:off x="0" y="0"/>
          <a:ext cx="0" cy="0"/>
          <a:chOff x="0" y="0"/>
          <a:chExt cx="0" cy="0"/>
        </a:xfrm>
      </p:grpSpPr>
      <p:sp>
        <p:nvSpPr>
          <p:cNvPr id="203" name="Google Shape;203;p30"/>
          <p:cNvSpPr/>
          <p:nvPr/>
        </p:nvSpPr>
        <p:spPr>
          <a:xfrm rot="-5400000">
            <a:off x="6349650" y="-751925"/>
            <a:ext cx="1057500" cy="310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4" name="Google Shape;204;p30"/>
          <p:cNvPicPr preferRelativeResize="0"/>
          <p:nvPr/>
        </p:nvPicPr>
        <p:blipFill rotWithShape="1">
          <a:blip r:embed="rId3"/>
          <a:srcRect t="13930" b="13930"/>
          <a:stretch/>
        </p:blipFill>
        <p:spPr>
          <a:xfrm>
            <a:off x="331425" y="271375"/>
            <a:ext cx="4224899" cy="4506149"/>
          </a:xfrm>
          <a:prstGeom prst="rect">
            <a:avLst/>
          </a:prstGeom>
          <a:noFill/>
          <a:ln>
            <a:noFill/>
          </a:ln>
        </p:spPr>
      </p:pic>
      <p:sp>
        <p:nvSpPr>
          <p:cNvPr id="205" name="Google Shape;205;p30"/>
          <p:cNvSpPr txBox="1">
            <a:spLocks noGrp="1"/>
          </p:cNvSpPr>
          <p:nvPr>
            <p:ph type="ctrTitle"/>
          </p:nvPr>
        </p:nvSpPr>
        <p:spPr>
          <a:xfrm>
            <a:off x="5452950" y="476850"/>
            <a:ext cx="2888100" cy="646549"/>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1"/>
                </a:solidFill>
              </a:rPr>
              <a:t>ABOUT NSS</a:t>
            </a:r>
            <a:endParaRPr sz="2800" dirty="0">
              <a:solidFill>
                <a:schemeClr val="lt1"/>
              </a:solidFill>
            </a:endParaRPr>
          </a:p>
        </p:txBody>
      </p:sp>
      <p:sp>
        <p:nvSpPr>
          <p:cNvPr id="206" name="Google Shape;206;p30"/>
          <p:cNvSpPr txBox="1">
            <a:spLocks noGrp="1"/>
          </p:cNvSpPr>
          <p:nvPr>
            <p:ph type="subTitle" idx="1"/>
          </p:nvPr>
        </p:nvSpPr>
        <p:spPr>
          <a:xfrm>
            <a:off x="5326350" y="1328873"/>
            <a:ext cx="3104100" cy="329755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dirty="0"/>
              <a:t>NSS is an all-in-one PPE (Personal Protective Equipment) index. </a:t>
            </a:r>
          </a:p>
          <a:p>
            <a:pPr marL="171450" lvl="0" indent="-171450" algn="l" rtl="0">
              <a:spcBef>
                <a:spcPts val="0"/>
              </a:spcBef>
              <a:spcAft>
                <a:spcPts val="0"/>
              </a:spcAft>
              <a:buFont typeface="Arial" panose="020B0604020202020204" pitchFamily="34" charset="0"/>
              <a:buChar char="•"/>
            </a:pPr>
            <a:r>
              <a:rPr lang="en-US" dirty="0"/>
              <a:t>Key Features</a:t>
            </a:r>
          </a:p>
          <a:p>
            <a:pPr marL="628650" lvl="1" indent="-171450" algn="l">
              <a:buFont typeface="Arial" panose="020B0604020202020204" pitchFamily="34" charset="0"/>
              <a:buChar char="•"/>
            </a:pPr>
            <a:r>
              <a:rPr lang="en-US" dirty="0"/>
              <a:t>Displays a list of locations within a mill.</a:t>
            </a:r>
          </a:p>
          <a:p>
            <a:pPr marL="628650" lvl="1" indent="-171450" algn="l">
              <a:buFont typeface="Arial" panose="020B0604020202020204" pitchFamily="34" charset="0"/>
              <a:buChar char="•"/>
            </a:pPr>
            <a:r>
              <a:rPr lang="en-US" dirty="0"/>
              <a:t>Clicking on a location provides a menu for protection type.</a:t>
            </a:r>
          </a:p>
          <a:p>
            <a:pPr marL="628650" lvl="1" indent="-171450" algn="l">
              <a:buFont typeface="Arial" panose="020B0604020202020204" pitchFamily="34" charset="0"/>
              <a:buChar char="•"/>
            </a:pPr>
            <a:r>
              <a:rPr lang="en-US" dirty="0"/>
              <a:t>When the protection type is selected it displays a list of equipment respective to that protection type which are suitable for that area.</a:t>
            </a:r>
          </a:p>
          <a:p>
            <a:pPr marL="628650" lvl="1" indent="-171450" algn="l">
              <a:buFont typeface="Arial" panose="020B0604020202020204" pitchFamily="34" charset="0"/>
              <a:buChar char="•"/>
            </a:pPr>
            <a:r>
              <a:rPr lang="en-US" dirty="0"/>
              <a:t>Equipment is selectable and a description of the item is displayed to the screen.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0" b="-10000"/>
          </a:stretch>
        </a:blipFill>
        <a:effectLst/>
      </p:bgPr>
    </p:bg>
    <p:spTree>
      <p:nvGrpSpPr>
        <p:cNvPr id="1" name="Shape 244"/>
        <p:cNvGrpSpPr/>
        <p:nvPr/>
      </p:nvGrpSpPr>
      <p:grpSpPr>
        <a:xfrm>
          <a:off x="0" y="0"/>
          <a:ext cx="0" cy="0"/>
          <a:chOff x="0" y="0"/>
          <a:chExt cx="0" cy="0"/>
        </a:xfrm>
      </p:grpSpPr>
      <p:sp>
        <p:nvSpPr>
          <p:cNvPr id="245" name="Google Shape;245;p35"/>
          <p:cNvSpPr/>
          <p:nvPr/>
        </p:nvSpPr>
        <p:spPr>
          <a:xfrm>
            <a:off x="8028527" y="25"/>
            <a:ext cx="1106197"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5"/>
          <p:cNvSpPr/>
          <p:nvPr/>
        </p:nvSpPr>
        <p:spPr>
          <a:xfrm>
            <a:off x="92846" y="99556"/>
            <a:ext cx="3310200" cy="1568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35"/>
          <p:cNvSpPr txBox="1">
            <a:spLocks noGrp="1"/>
          </p:cNvSpPr>
          <p:nvPr>
            <p:ph type="ctrTitle"/>
          </p:nvPr>
        </p:nvSpPr>
        <p:spPr>
          <a:xfrm>
            <a:off x="117708" y="594706"/>
            <a:ext cx="3260475"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lt1"/>
                </a:solidFill>
              </a:rPr>
              <a:t>Objectives</a:t>
            </a:r>
            <a:endParaRPr dirty="0">
              <a:solidFill>
                <a:schemeClr val="lt1"/>
              </a:solidFill>
            </a:endParaRPr>
          </a:p>
        </p:txBody>
      </p:sp>
      <p:sp>
        <p:nvSpPr>
          <p:cNvPr id="2" name="Google Shape;246;p35">
            <a:extLst>
              <a:ext uri="{FF2B5EF4-FFF2-40B4-BE49-F238E27FC236}">
                <a16:creationId xmlns:a16="http://schemas.microsoft.com/office/drawing/2014/main" id="{A2BEA1BE-6303-0716-83CF-BFB37B15776C}"/>
              </a:ext>
            </a:extLst>
          </p:cNvPr>
          <p:cNvSpPr/>
          <p:nvPr/>
        </p:nvSpPr>
        <p:spPr>
          <a:xfrm>
            <a:off x="3987112" y="1833587"/>
            <a:ext cx="3916941" cy="2422442"/>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TextBox 3">
            <a:extLst>
              <a:ext uri="{FF2B5EF4-FFF2-40B4-BE49-F238E27FC236}">
                <a16:creationId xmlns:a16="http://schemas.microsoft.com/office/drawing/2014/main" id="{DDFE4110-D8C2-0229-7368-95443E6295F2}"/>
              </a:ext>
            </a:extLst>
          </p:cNvPr>
          <p:cNvSpPr txBox="1"/>
          <p:nvPr/>
        </p:nvSpPr>
        <p:spPr>
          <a:xfrm>
            <a:off x="3987112" y="2063383"/>
            <a:ext cx="3624088" cy="1815882"/>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en-US" dirty="0">
                <a:solidFill>
                  <a:schemeClr val="bg1"/>
                </a:solidFill>
                <a:latin typeface="Catamaran Light" panose="020B0604020202020204" charset="0"/>
                <a:cs typeface="Catamaran Light" panose="020B0604020202020204" charset="0"/>
              </a:rPr>
              <a:t>Develop a user-friendly and intuitive interface.</a:t>
            </a:r>
          </a:p>
          <a:p>
            <a:pPr marL="285750" indent="-285750">
              <a:buClr>
                <a:schemeClr val="bg1"/>
              </a:buClr>
              <a:buFont typeface="Arial" panose="020B0604020202020204" pitchFamily="34" charset="0"/>
              <a:buChar char="•"/>
            </a:pPr>
            <a:r>
              <a:rPr lang="en-US" dirty="0">
                <a:solidFill>
                  <a:schemeClr val="bg1"/>
                </a:solidFill>
                <a:latin typeface="Catamaran Light" panose="020B0604020202020204" charset="0"/>
                <a:cs typeface="Catamaran Light" panose="020B0604020202020204" charset="0"/>
              </a:rPr>
              <a:t>Experiment with a new approach or technology unfamiliar to the team.</a:t>
            </a:r>
          </a:p>
          <a:p>
            <a:pPr marL="285750" indent="-285750">
              <a:buClr>
                <a:schemeClr val="bg1"/>
              </a:buClr>
              <a:buFont typeface="Arial" panose="020B0604020202020204" pitchFamily="34" charset="0"/>
              <a:buChar char="•"/>
            </a:pPr>
            <a:r>
              <a:rPr lang="en-US" dirty="0">
                <a:solidFill>
                  <a:schemeClr val="bg1"/>
                </a:solidFill>
                <a:latin typeface="Catamaran Light" panose="020B0604020202020204" charset="0"/>
                <a:cs typeface="Catamaran Light" panose="020B0604020202020204" charset="0"/>
              </a:rPr>
              <a:t>Ensure ease of updating and maintaining information.</a:t>
            </a:r>
          </a:p>
          <a:p>
            <a:pPr marL="285750" indent="-285750">
              <a:buClr>
                <a:schemeClr val="bg1"/>
              </a:buClr>
              <a:buFont typeface="Arial" panose="020B0604020202020204" pitchFamily="34" charset="0"/>
              <a:buChar char="•"/>
            </a:pPr>
            <a:r>
              <a:rPr lang="en-US" dirty="0">
                <a:solidFill>
                  <a:schemeClr val="bg1"/>
                </a:solidFill>
                <a:latin typeface="Catamaran Light" panose="020B0604020202020204" charset="0"/>
                <a:cs typeface="Catamaran Light" panose="020B0604020202020204" charset="0"/>
              </a:rPr>
              <a:t>Design for scalability to accommodate future growth.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6"/>
          <p:cNvSpPr txBox="1">
            <a:spLocks noGrp="1"/>
          </p:cNvSpPr>
          <p:nvPr>
            <p:ph type="ctrTitle" idx="6"/>
          </p:nvPr>
        </p:nvSpPr>
        <p:spPr>
          <a:xfrm>
            <a:off x="1638808" y="202847"/>
            <a:ext cx="5475072"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MAJOR REQUIREMENTS/Tools Used</a:t>
            </a:r>
            <a:endParaRPr dirty="0"/>
          </a:p>
        </p:txBody>
      </p:sp>
      <p:sp>
        <p:nvSpPr>
          <p:cNvPr id="254" name="Google Shape;254;p36"/>
          <p:cNvSpPr txBox="1">
            <a:spLocks noGrp="1"/>
          </p:cNvSpPr>
          <p:nvPr>
            <p:ph type="subTitle" idx="1"/>
          </p:nvPr>
        </p:nvSpPr>
        <p:spPr>
          <a:xfrm>
            <a:off x="1361226" y="1963324"/>
            <a:ext cx="15639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Integrated Development Environment (IDE) used for building the application.</a:t>
            </a:r>
            <a:endParaRPr dirty="0"/>
          </a:p>
        </p:txBody>
      </p:sp>
      <p:sp>
        <p:nvSpPr>
          <p:cNvPr id="255" name="Google Shape;255;p36"/>
          <p:cNvSpPr txBox="1">
            <a:spLocks noGrp="1"/>
          </p:cNvSpPr>
          <p:nvPr>
            <p:ph type="subTitle" idx="3"/>
          </p:nvPr>
        </p:nvSpPr>
        <p:spPr>
          <a:xfrm>
            <a:off x="3315501" y="1963324"/>
            <a:ext cx="19614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Lightweight database management system for storing and managing application data.</a:t>
            </a:r>
            <a:endParaRPr dirty="0"/>
          </a:p>
        </p:txBody>
      </p:sp>
      <p:sp>
        <p:nvSpPr>
          <p:cNvPr id="256" name="Google Shape;256;p36"/>
          <p:cNvSpPr txBox="1">
            <a:spLocks noGrp="1"/>
          </p:cNvSpPr>
          <p:nvPr>
            <p:ph type="subTitle" idx="5"/>
          </p:nvPr>
        </p:nvSpPr>
        <p:spPr>
          <a:xfrm>
            <a:off x="5582877" y="1963324"/>
            <a:ext cx="1648200" cy="608426"/>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Primary programming language used for application development.</a:t>
            </a:r>
            <a:endParaRPr dirty="0"/>
          </a:p>
        </p:txBody>
      </p:sp>
      <p:sp>
        <p:nvSpPr>
          <p:cNvPr id="257" name="Google Shape;257;p36"/>
          <p:cNvSpPr txBox="1">
            <a:spLocks noGrp="1"/>
          </p:cNvSpPr>
          <p:nvPr>
            <p:ph type="ctrTitle" idx="2"/>
          </p:nvPr>
        </p:nvSpPr>
        <p:spPr>
          <a:xfrm>
            <a:off x="3355511" y="147101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Sqlite</a:t>
            </a:r>
            <a:endParaRPr dirty="0"/>
          </a:p>
        </p:txBody>
      </p:sp>
      <p:sp>
        <p:nvSpPr>
          <p:cNvPr id="258" name="Google Shape;258;p36"/>
          <p:cNvSpPr txBox="1">
            <a:spLocks noGrp="1"/>
          </p:cNvSpPr>
          <p:nvPr>
            <p:ph type="ctrTitle" idx="4"/>
          </p:nvPr>
        </p:nvSpPr>
        <p:spPr>
          <a:xfrm>
            <a:off x="5342907" y="1471015"/>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Java</a:t>
            </a:r>
            <a:endParaRPr dirty="0"/>
          </a:p>
        </p:txBody>
      </p:sp>
      <p:sp>
        <p:nvSpPr>
          <p:cNvPr id="259" name="Google Shape;259;p36"/>
          <p:cNvSpPr txBox="1">
            <a:spLocks noGrp="1"/>
          </p:cNvSpPr>
          <p:nvPr>
            <p:ph type="ctrTitle"/>
          </p:nvPr>
        </p:nvSpPr>
        <p:spPr>
          <a:xfrm>
            <a:off x="1361223" y="1471015"/>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Android Studio</a:t>
            </a:r>
            <a:endParaRPr dirty="0"/>
          </a:p>
        </p:txBody>
      </p:sp>
      <p:sp>
        <p:nvSpPr>
          <p:cNvPr id="260" name="Google Shape;260;p36"/>
          <p:cNvSpPr/>
          <p:nvPr/>
        </p:nvSpPr>
        <p:spPr>
          <a:xfrm>
            <a:off x="1454754" y="1276054"/>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6"/>
          <p:cNvSpPr/>
          <p:nvPr/>
        </p:nvSpPr>
        <p:spPr>
          <a:xfrm>
            <a:off x="4052320" y="1276054"/>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36"/>
          <p:cNvSpPr/>
          <p:nvPr/>
        </p:nvSpPr>
        <p:spPr>
          <a:xfrm>
            <a:off x="6668242" y="1276054"/>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6"/>
          <p:cNvSpPr/>
          <p:nvPr/>
        </p:nvSpPr>
        <p:spPr>
          <a:xfrm>
            <a:off x="4116305" y="3325704"/>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 name="Google Shape;305;p36"/>
          <p:cNvGrpSpPr/>
          <p:nvPr/>
        </p:nvGrpSpPr>
        <p:grpSpPr>
          <a:xfrm>
            <a:off x="6762678" y="3038560"/>
            <a:ext cx="337070" cy="337040"/>
            <a:chOff x="1305327" y="2894211"/>
            <a:chExt cx="357520" cy="357488"/>
          </a:xfrm>
        </p:grpSpPr>
        <p:sp>
          <p:nvSpPr>
            <p:cNvPr id="306" name="Google Shape;306;p3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35;p25">
            <a:extLst>
              <a:ext uri="{FF2B5EF4-FFF2-40B4-BE49-F238E27FC236}">
                <a16:creationId xmlns:a16="http://schemas.microsoft.com/office/drawing/2014/main" id="{BA276B2A-CA85-78A5-A9AE-6D2AB157BF3D}"/>
              </a:ext>
            </a:extLst>
          </p:cNvPr>
          <p:cNvSpPr/>
          <p:nvPr/>
        </p:nvSpPr>
        <p:spPr>
          <a:xfrm rot="-5400000" flipH="1">
            <a:off x="7398150"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4;p25">
            <a:extLst>
              <a:ext uri="{FF2B5EF4-FFF2-40B4-BE49-F238E27FC236}">
                <a16:creationId xmlns:a16="http://schemas.microsoft.com/office/drawing/2014/main" id="{98050605-1970-6630-5AD9-767FD587A3CB}"/>
              </a:ext>
            </a:extLst>
          </p:cNvPr>
          <p:cNvSpPr/>
          <p:nvPr/>
        </p:nvSpPr>
        <p:spPr>
          <a:xfrm rot="-5400000" flipH="1">
            <a:off x="8295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a:extLst>
              <a:ext uri="{FF2B5EF4-FFF2-40B4-BE49-F238E27FC236}">
                <a16:creationId xmlns:a16="http://schemas.microsoft.com/office/drawing/2014/main" id="{61D5C7B4-D9C8-33BA-36D1-BD19982C1F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8603" y="1278457"/>
            <a:ext cx="455151" cy="45515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B16CAFBC-62C4-02CA-7504-8123410026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52319" y="1274609"/>
            <a:ext cx="455151" cy="458999"/>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Java (programming language) - Wikipedia">
            <a:extLst>
              <a:ext uri="{FF2B5EF4-FFF2-40B4-BE49-F238E27FC236}">
                <a16:creationId xmlns:a16="http://schemas.microsoft.com/office/drawing/2014/main" id="{9EB60829-187C-2829-A8C1-60B43B06BC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19463" y="1276111"/>
            <a:ext cx="356558" cy="433789"/>
          </a:xfrm>
          <a:prstGeom prst="rect">
            <a:avLst/>
          </a:prstGeom>
          <a:noFill/>
          <a:extLst>
            <a:ext uri="{909E8E84-426E-40DD-AFC4-6F175D3DCCD1}">
              <a14:hiddenFill xmlns:a14="http://schemas.microsoft.com/office/drawing/2010/main">
                <a:solidFill>
                  <a:srgbClr val="FFFFFF"/>
                </a:solidFill>
              </a14:hiddenFill>
            </a:ext>
          </a:extLst>
        </p:spPr>
      </p:pic>
      <p:sp>
        <p:nvSpPr>
          <p:cNvPr id="24" name="Google Shape;255;p36">
            <a:extLst>
              <a:ext uri="{FF2B5EF4-FFF2-40B4-BE49-F238E27FC236}">
                <a16:creationId xmlns:a16="http://schemas.microsoft.com/office/drawing/2014/main" id="{1882A28A-0700-F364-A015-8A96F478EBE4}"/>
              </a:ext>
            </a:extLst>
          </p:cNvPr>
          <p:cNvSpPr txBox="1">
            <a:spLocks/>
          </p:cNvSpPr>
          <p:nvPr/>
        </p:nvSpPr>
        <p:spPr>
          <a:xfrm>
            <a:off x="3299235" y="3695300"/>
            <a:ext cx="1961400" cy="5295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1pPr>
            <a:lvl2pPr marL="914400" marR="0" lvl="1" indent="-304800" algn="ctr"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2pPr>
            <a:lvl3pPr marL="1371600" marR="0" lvl="2" indent="-304800" algn="ctr"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3pPr>
            <a:lvl4pPr marL="1828800" marR="0" lvl="3" indent="-304800" algn="ctr"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4pPr>
            <a:lvl5pPr marL="2286000" marR="0" lvl="4" indent="-304800" algn="ctr"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5pPr>
            <a:lvl6pPr marL="2743200" marR="0" lvl="5" indent="-304800" algn="ctr"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6pPr>
            <a:lvl7pPr marL="3200400" marR="0" lvl="6" indent="-304800" algn="ctr"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7pPr>
            <a:lvl8pPr marL="3657600" marR="0" lvl="7" indent="-304800" algn="ctr"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8pPr>
            <a:lvl9pPr marL="4114800" marR="0" lvl="8" indent="-304800" algn="ctr"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9pPr>
          </a:lstStyle>
          <a:p>
            <a:pPr marL="0" indent="0"/>
            <a:r>
              <a:rPr lang="en-US" dirty="0"/>
              <a:t>Version control and collaboration tool to manage code.</a:t>
            </a:r>
          </a:p>
        </p:txBody>
      </p:sp>
      <p:sp>
        <p:nvSpPr>
          <p:cNvPr id="25" name="Google Shape;257;p36">
            <a:extLst>
              <a:ext uri="{FF2B5EF4-FFF2-40B4-BE49-F238E27FC236}">
                <a16:creationId xmlns:a16="http://schemas.microsoft.com/office/drawing/2014/main" id="{7883EDDA-ED90-56DF-EF7A-D827BA403726}"/>
              </a:ext>
            </a:extLst>
          </p:cNvPr>
          <p:cNvSpPr txBox="1">
            <a:spLocks/>
          </p:cNvSpPr>
          <p:nvPr/>
        </p:nvSpPr>
        <p:spPr>
          <a:xfrm>
            <a:off x="3339245" y="3318117"/>
            <a:ext cx="1881300" cy="52957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1pPr>
            <a:lvl2pPr marR="0" lvl="1"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2pPr>
            <a:lvl3pPr marR="0" lvl="2"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3pPr>
            <a:lvl4pPr marR="0" lvl="3"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4pPr>
            <a:lvl5pPr marR="0" lvl="4"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5pPr>
            <a:lvl6pPr marR="0" lvl="5"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6pPr>
            <a:lvl7pPr marR="0" lvl="6"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7pPr>
            <a:lvl8pPr marR="0" lvl="7"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8pPr>
            <a:lvl9pPr marR="0" lvl="8"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9pPr>
          </a:lstStyle>
          <a:p>
            <a:r>
              <a:rPr lang="en-US" dirty="0"/>
              <a:t>GitHub</a:t>
            </a:r>
          </a:p>
        </p:txBody>
      </p:sp>
      <p:sp>
        <p:nvSpPr>
          <p:cNvPr id="26" name="Google Shape;261;p36">
            <a:extLst>
              <a:ext uri="{FF2B5EF4-FFF2-40B4-BE49-F238E27FC236}">
                <a16:creationId xmlns:a16="http://schemas.microsoft.com/office/drawing/2014/main" id="{E8BA059A-897D-1F52-5A73-4DE94D1D9535}"/>
              </a:ext>
            </a:extLst>
          </p:cNvPr>
          <p:cNvSpPr/>
          <p:nvPr/>
        </p:nvSpPr>
        <p:spPr>
          <a:xfrm>
            <a:off x="4052320" y="3004033"/>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062" name="Picture 14" descr="GitHub Logo, symbol, meaning, history, PNG, brand">
            <a:extLst>
              <a:ext uri="{FF2B5EF4-FFF2-40B4-BE49-F238E27FC236}">
                <a16:creationId xmlns:a16="http://schemas.microsoft.com/office/drawing/2014/main" id="{01857117-C624-6DFD-251C-25A85849A50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48470" y="3004033"/>
            <a:ext cx="459000" cy="4488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a:extLst>
            <a:ext uri="{FF2B5EF4-FFF2-40B4-BE49-F238E27FC236}">
              <a16:creationId xmlns:a16="http://schemas.microsoft.com/office/drawing/2014/main" id="{4FF3C282-724D-2C85-4DEF-E83A1EF9D8BF}"/>
            </a:ext>
          </a:extLst>
        </p:cNvPr>
        <p:cNvGrpSpPr/>
        <p:nvPr/>
      </p:nvGrpSpPr>
      <p:grpSpPr>
        <a:xfrm>
          <a:off x="0" y="0"/>
          <a:ext cx="0" cy="0"/>
          <a:chOff x="0" y="0"/>
          <a:chExt cx="0" cy="0"/>
        </a:xfrm>
      </p:grpSpPr>
      <p:sp>
        <p:nvSpPr>
          <p:cNvPr id="142" name="Google Shape;142;p26">
            <a:extLst>
              <a:ext uri="{FF2B5EF4-FFF2-40B4-BE49-F238E27FC236}">
                <a16:creationId xmlns:a16="http://schemas.microsoft.com/office/drawing/2014/main" id="{4D02E34C-1AAD-2BD4-9FA8-53B2AD5BB690}"/>
              </a:ext>
            </a:extLst>
          </p:cNvPr>
          <p:cNvSpPr/>
          <p:nvPr/>
        </p:nvSpPr>
        <p:spPr>
          <a:xfrm rot="-5400000" flipH="1">
            <a:off x="-1164753" y="1164754"/>
            <a:ext cx="5140800" cy="281129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6">
            <a:extLst>
              <a:ext uri="{FF2B5EF4-FFF2-40B4-BE49-F238E27FC236}">
                <a16:creationId xmlns:a16="http://schemas.microsoft.com/office/drawing/2014/main" id="{3071B996-78CF-8586-FDD7-E2BACF933E4A}"/>
              </a:ext>
            </a:extLst>
          </p:cNvPr>
          <p:cNvSpPr txBox="1">
            <a:spLocks noGrp="1"/>
          </p:cNvSpPr>
          <p:nvPr>
            <p:ph type="ctrTitle" idx="9"/>
          </p:nvPr>
        </p:nvSpPr>
        <p:spPr>
          <a:xfrm>
            <a:off x="483343" y="1904055"/>
            <a:ext cx="1844608" cy="6663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dirty="0">
                <a:solidFill>
                  <a:schemeClr val="bg1"/>
                </a:solidFill>
              </a:rPr>
              <a:t>Challenges</a:t>
            </a:r>
            <a:endParaRPr sz="2400" dirty="0">
              <a:solidFill>
                <a:schemeClr val="bg1"/>
              </a:solidFill>
            </a:endParaRPr>
          </a:p>
        </p:txBody>
      </p:sp>
      <p:sp>
        <p:nvSpPr>
          <p:cNvPr id="4" name="Google Shape;206;p30">
            <a:extLst>
              <a:ext uri="{FF2B5EF4-FFF2-40B4-BE49-F238E27FC236}">
                <a16:creationId xmlns:a16="http://schemas.microsoft.com/office/drawing/2014/main" id="{C364338E-5D9F-F19B-8D3D-C4AF113EBB0E}"/>
              </a:ext>
            </a:extLst>
          </p:cNvPr>
          <p:cNvSpPr txBox="1">
            <a:spLocks noGrp="1"/>
          </p:cNvSpPr>
          <p:nvPr>
            <p:ph type="subTitle" idx="1"/>
          </p:nvPr>
        </p:nvSpPr>
        <p:spPr>
          <a:xfrm>
            <a:off x="2811294" y="0"/>
            <a:ext cx="6332706" cy="5140801"/>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sz="1400" dirty="0">
                <a:solidFill>
                  <a:schemeClr val="tx2">
                    <a:lumMod val="10000"/>
                  </a:schemeClr>
                </a:solidFill>
              </a:rPr>
              <a:t>Technical Challenges: </a:t>
            </a:r>
          </a:p>
          <a:p>
            <a:pPr marL="628650" lvl="1" indent="-171450">
              <a:buFont typeface="Arial" panose="020B0604020202020204" pitchFamily="34" charset="0"/>
              <a:buChar char="•"/>
            </a:pPr>
            <a:r>
              <a:rPr lang="en-US" sz="1400" dirty="0">
                <a:solidFill>
                  <a:schemeClr val="tx2">
                    <a:lumMod val="10000"/>
                  </a:schemeClr>
                </a:solidFill>
              </a:rPr>
              <a:t>Debugging and resolving unexpected runtime errors. </a:t>
            </a:r>
          </a:p>
          <a:p>
            <a:pPr marL="628650" lvl="1" indent="-171450">
              <a:buFont typeface="Arial" panose="020B0604020202020204" pitchFamily="34" charset="0"/>
              <a:buChar char="•"/>
            </a:pPr>
            <a:r>
              <a:rPr lang="en-US" sz="1400" dirty="0">
                <a:solidFill>
                  <a:schemeClr val="tx2">
                    <a:lumMod val="10000"/>
                  </a:schemeClr>
                </a:solidFill>
              </a:rPr>
              <a:t>Integrating SQLite database and ensuring smooth data retrieval.</a:t>
            </a:r>
          </a:p>
          <a:p>
            <a:pPr marL="628650" lvl="1" indent="-171450">
              <a:buFont typeface="Arial" panose="020B0604020202020204" pitchFamily="34" charset="0"/>
              <a:buChar char="•"/>
            </a:pPr>
            <a:r>
              <a:rPr lang="en-US" sz="1400" dirty="0">
                <a:solidFill>
                  <a:schemeClr val="tx2">
                    <a:lumMod val="10000"/>
                  </a:schemeClr>
                </a:solidFill>
              </a:rPr>
              <a:t>Implementing new or unfamiliar technologies like Android Studio or advanced Java features.</a:t>
            </a:r>
          </a:p>
          <a:p>
            <a:pPr marL="171450" indent="-171450">
              <a:buFont typeface="Arial" panose="020B0604020202020204" pitchFamily="34" charset="0"/>
              <a:buChar char="•"/>
            </a:pPr>
            <a:endParaRPr lang="en-US" sz="1400" dirty="0">
              <a:solidFill>
                <a:schemeClr val="tx2">
                  <a:lumMod val="10000"/>
                </a:schemeClr>
              </a:solidFill>
            </a:endParaRPr>
          </a:p>
          <a:p>
            <a:pPr marL="171450" indent="-171450">
              <a:buFont typeface="Arial" panose="020B0604020202020204" pitchFamily="34" charset="0"/>
              <a:buChar char="•"/>
            </a:pPr>
            <a:r>
              <a:rPr lang="en-US" sz="1400" dirty="0">
                <a:solidFill>
                  <a:schemeClr val="tx2">
                    <a:lumMod val="10000"/>
                  </a:schemeClr>
                </a:solidFill>
              </a:rPr>
              <a:t>UI Design</a:t>
            </a:r>
          </a:p>
          <a:p>
            <a:pPr marL="628650" lvl="1" indent="-171450">
              <a:buFont typeface="Arial" panose="020B0604020202020204" pitchFamily="34" charset="0"/>
              <a:buChar char="•"/>
            </a:pPr>
            <a:r>
              <a:rPr lang="en-US" sz="1400" dirty="0">
                <a:solidFill>
                  <a:schemeClr val="tx2">
                    <a:lumMod val="10000"/>
                  </a:schemeClr>
                </a:solidFill>
              </a:rPr>
              <a:t>Ensuring the user interface is intuitive and responsive across different devices.</a:t>
            </a:r>
          </a:p>
          <a:p>
            <a:pPr marL="628650" lvl="1" indent="-171450">
              <a:buFont typeface="Arial" panose="020B0604020202020204" pitchFamily="34" charset="0"/>
              <a:buChar char="•"/>
            </a:pPr>
            <a:r>
              <a:rPr lang="en-US" sz="1400" dirty="0">
                <a:solidFill>
                  <a:schemeClr val="tx2">
                    <a:lumMod val="10000"/>
                  </a:schemeClr>
                </a:solidFill>
              </a:rPr>
              <a:t>Balancing simplicity with functionality in the design process. </a:t>
            </a:r>
          </a:p>
          <a:p>
            <a:pPr marL="171450" lvl="0" indent="-171450" algn="l" rtl="0">
              <a:spcBef>
                <a:spcPts val="0"/>
              </a:spcBef>
              <a:spcAft>
                <a:spcPts val="0"/>
              </a:spcAft>
              <a:buFont typeface="Arial" panose="020B0604020202020204" pitchFamily="34" charset="0"/>
              <a:buChar char="•"/>
            </a:pPr>
            <a:endParaRPr lang="en-US" sz="1400" dirty="0">
              <a:solidFill>
                <a:schemeClr val="tx2">
                  <a:lumMod val="10000"/>
                </a:schemeClr>
              </a:solidFill>
            </a:endParaRPr>
          </a:p>
          <a:p>
            <a:pPr marL="171450" indent="-171450">
              <a:buFont typeface="Arial" panose="020B0604020202020204" pitchFamily="34" charset="0"/>
              <a:buChar char="•"/>
            </a:pPr>
            <a:r>
              <a:rPr lang="en-US" sz="1400" dirty="0">
                <a:solidFill>
                  <a:schemeClr val="tx2">
                    <a:lumMod val="10000"/>
                  </a:schemeClr>
                </a:solidFill>
              </a:rPr>
              <a:t>Collaboration:</a:t>
            </a:r>
          </a:p>
          <a:p>
            <a:pPr marL="628650" lvl="1" indent="-171450">
              <a:buFont typeface="Arial" panose="020B0604020202020204" pitchFamily="34" charset="0"/>
              <a:buChar char="•"/>
            </a:pPr>
            <a:r>
              <a:rPr lang="en-US" sz="1400" dirty="0">
                <a:solidFill>
                  <a:schemeClr val="tx2">
                    <a:lumMod val="10000"/>
                  </a:schemeClr>
                </a:solidFill>
              </a:rPr>
              <a:t>Communicating effectively within a team to align on features and functionality</a:t>
            </a:r>
          </a:p>
          <a:p>
            <a:pPr marL="628650" lvl="1" indent="-171450">
              <a:buFont typeface="Arial" panose="020B0604020202020204" pitchFamily="34" charset="0"/>
              <a:buChar char="•"/>
            </a:pPr>
            <a:r>
              <a:rPr lang="en-US" sz="1400" dirty="0">
                <a:solidFill>
                  <a:schemeClr val="tx2">
                    <a:lumMod val="10000"/>
                  </a:schemeClr>
                </a:solidFill>
              </a:rPr>
              <a:t>Managing code conflicts during collaboration</a:t>
            </a:r>
          </a:p>
        </p:txBody>
      </p:sp>
    </p:spTree>
    <p:extLst>
      <p:ext uri="{BB962C8B-B14F-4D97-AF65-F5344CB8AC3E}">
        <p14:creationId xmlns:p14="http://schemas.microsoft.com/office/powerpoint/2010/main" val="3408513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p:cNvGrpSpPr/>
        <p:nvPr/>
      </p:nvGrpSpPr>
      <p:grpSpPr>
        <a:xfrm>
          <a:off x="0" y="0"/>
          <a:ext cx="0" cy="0"/>
          <a:chOff x="0" y="0"/>
          <a:chExt cx="0" cy="0"/>
        </a:xfrm>
      </p:grpSpPr>
      <p:sp>
        <p:nvSpPr>
          <p:cNvPr id="142" name="Google Shape;142;p26"/>
          <p:cNvSpPr/>
          <p:nvPr/>
        </p:nvSpPr>
        <p:spPr>
          <a:xfrm rot="-5400000" flipH="1">
            <a:off x="-1164753" y="1164754"/>
            <a:ext cx="5140800" cy="281129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6"/>
          <p:cNvSpPr txBox="1">
            <a:spLocks noGrp="1"/>
          </p:cNvSpPr>
          <p:nvPr>
            <p:ph type="ctrTitle" idx="9"/>
          </p:nvPr>
        </p:nvSpPr>
        <p:spPr>
          <a:xfrm>
            <a:off x="99708" y="1904055"/>
            <a:ext cx="2611877" cy="6663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dirty="0">
                <a:solidFill>
                  <a:schemeClr val="bg1"/>
                </a:solidFill>
              </a:rPr>
              <a:t>Lessons Learned</a:t>
            </a:r>
            <a:endParaRPr sz="2400" dirty="0">
              <a:solidFill>
                <a:schemeClr val="bg1"/>
              </a:solidFill>
            </a:endParaRPr>
          </a:p>
        </p:txBody>
      </p:sp>
      <p:sp>
        <p:nvSpPr>
          <p:cNvPr id="128" name="Google Shape;206;p30">
            <a:extLst>
              <a:ext uri="{FF2B5EF4-FFF2-40B4-BE49-F238E27FC236}">
                <a16:creationId xmlns:a16="http://schemas.microsoft.com/office/drawing/2014/main" id="{880AD7B8-ADAF-0501-C980-4469F6BE1444}"/>
              </a:ext>
            </a:extLst>
          </p:cNvPr>
          <p:cNvSpPr txBox="1">
            <a:spLocks noGrp="1"/>
          </p:cNvSpPr>
          <p:nvPr>
            <p:ph type="subTitle" idx="1"/>
          </p:nvPr>
        </p:nvSpPr>
        <p:spPr>
          <a:xfrm>
            <a:off x="2811294" y="0"/>
            <a:ext cx="6332706" cy="5140801"/>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sz="1400" dirty="0">
                <a:solidFill>
                  <a:schemeClr val="tx2">
                    <a:lumMod val="10000"/>
                  </a:schemeClr>
                </a:solidFill>
              </a:rPr>
              <a:t>Technical Skills: </a:t>
            </a:r>
          </a:p>
          <a:p>
            <a:pPr marL="628650" lvl="1" indent="-171450">
              <a:buFont typeface="Arial" panose="020B0604020202020204" pitchFamily="34" charset="0"/>
              <a:buChar char="•"/>
            </a:pPr>
            <a:r>
              <a:rPr lang="en-US" sz="1400" dirty="0">
                <a:solidFill>
                  <a:schemeClr val="tx2">
                    <a:lumMod val="10000"/>
                  </a:schemeClr>
                </a:solidFill>
              </a:rPr>
              <a:t>Gained a deeper understanding of Android Studio and its features.</a:t>
            </a:r>
          </a:p>
          <a:p>
            <a:pPr marL="628650" lvl="1" indent="-171450">
              <a:buFont typeface="Arial" panose="020B0604020202020204" pitchFamily="34" charset="0"/>
              <a:buChar char="•"/>
            </a:pPr>
            <a:r>
              <a:rPr lang="en-US" sz="1400" dirty="0">
                <a:solidFill>
                  <a:schemeClr val="tx2">
                    <a:lumMod val="10000"/>
                  </a:schemeClr>
                </a:solidFill>
              </a:rPr>
              <a:t>Improved knowledge of SQLite for managing and querying databases.</a:t>
            </a:r>
          </a:p>
          <a:p>
            <a:pPr marL="628650" lvl="1" indent="-171450">
              <a:buFont typeface="Arial" panose="020B0604020202020204" pitchFamily="34" charset="0"/>
              <a:buChar char="•"/>
            </a:pPr>
            <a:r>
              <a:rPr lang="en-US" sz="1400" dirty="0">
                <a:solidFill>
                  <a:schemeClr val="tx2">
                    <a:lumMod val="10000"/>
                  </a:schemeClr>
                </a:solidFill>
              </a:rPr>
              <a:t>Enhanced proficiency in Java programming for building robust applications. </a:t>
            </a:r>
          </a:p>
          <a:p>
            <a:pPr marL="171450" indent="-171450">
              <a:buFont typeface="Arial" panose="020B0604020202020204" pitchFamily="34" charset="0"/>
              <a:buChar char="•"/>
            </a:pPr>
            <a:endParaRPr lang="en-US" sz="1400" dirty="0">
              <a:solidFill>
                <a:schemeClr val="tx2">
                  <a:lumMod val="10000"/>
                </a:schemeClr>
              </a:solidFill>
            </a:endParaRPr>
          </a:p>
          <a:p>
            <a:pPr marL="171450" indent="-171450">
              <a:buFont typeface="Arial" panose="020B0604020202020204" pitchFamily="34" charset="0"/>
              <a:buChar char="•"/>
            </a:pPr>
            <a:r>
              <a:rPr lang="en-US" sz="1400" dirty="0">
                <a:solidFill>
                  <a:schemeClr val="tx2">
                    <a:lumMod val="10000"/>
                  </a:schemeClr>
                </a:solidFill>
              </a:rPr>
              <a:t>Designs Principles:</a:t>
            </a:r>
          </a:p>
          <a:p>
            <a:pPr marL="628650" lvl="1" indent="-171450">
              <a:buFont typeface="Arial" panose="020B0604020202020204" pitchFamily="34" charset="0"/>
              <a:buChar char="•"/>
            </a:pPr>
            <a:r>
              <a:rPr lang="en-US" sz="1400" dirty="0">
                <a:solidFill>
                  <a:schemeClr val="tx2">
                    <a:lumMod val="10000"/>
                  </a:schemeClr>
                </a:solidFill>
              </a:rPr>
              <a:t>Understood the importance of creating a clean, intuitive, and user-friendly interface. </a:t>
            </a:r>
          </a:p>
          <a:p>
            <a:pPr marL="628650" lvl="1" indent="-171450">
              <a:buFont typeface="Arial" panose="020B0604020202020204" pitchFamily="34" charset="0"/>
              <a:buChar char="•"/>
            </a:pPr>
            <a:r>
              <a:rPr lang="en-US" sz="1400" dirty="0">
                <a:solidFill>
                  <a:schemeClr val="tx2">
                    <a:lumMod val="10000"/>
                  </a:schemeClr>
                </a:solidFill>
              </a:rPr>
              <a:t>Recognized how crucial it is to balance design simplicity and functionality. </a:t>
            </a:r>
          </a:p>
          <a:p>
            <a:pPr marL="171450" lvl="0" indent="-171450" algn="l" rtl="0">
              <a:spcBef>
                <a:spcPts val="0"/>
              </a:spcBef>
              <a:spcAft>
                <a:spcPts val="0"/>
              </a:spcAft>
              <a:buFont typeface="Arial" panose="020B0604020202020204" pitchFamily="34" charset="0"/>
              <a:buChar char="•"/>
            </a:pPr>
            <a:endParaRPr lang="en-US" sz="1400" dirty="0">
              <a:solidFill>
                <a:schemeClr val="tx2">
                  <a:lumMod val="10000"/>
                </a:schemeClr>
              </a:solidFill>
            </a:endParaRPr>
          </a:p>
          <a:p>
            <a:pPr marL="171450" indent="-171450">
              <a:buFont typeface="Arial" panose="020B0604020202020204" pitchFamily="34" charset="0"/>
              <a:buChar char="•"/>
            </a:pPr>
            <a:r>
              <a:rPr lang="en-US" sz="1400" dirty="0">
                <a:solidFill>
                  <a:schemeClr val="tx2">
                    <a:lumMod val="10000"/>
                  </a:schemeClr>
                </a:solidFill>
              </a:rPr>
              <a:t>Scalability and Maintenance:</a:t>
            </a:r>
          </a:p>
          <a:p>
            <a:pPr marL="628650" lvl="1" indent="-171450">
              <a:buFont typeface="Arial" panose="020B0604020202020204" pitchFamily="34" charset="0"/>
              <a:buChar char="•"/>
            </a:pPr>
            <a:r>
              <a:rPr lang="en-US" sz="1400" dirty="0">
                <a:solidFill>
                  <a:schemeClr val="tx2">
                    <a:lumMod val="10000"/>
                  </a:schemeClr>
                </a:solidFill>
              </a:rPr>
              <a:t>Understood the importance of designing an app that is easy to update and scalable for future needs.</a:t>
            </a:r>
          </a:p>
          <a:p>
            <a:pPr marL="628650" lvl="1" indent="-171450">
              <a:buFont typeface="Arial" panose="020B0604020202020204" pitchFamily="34" charset="0"/>
              <a:buChar char="•"/>
            </a:pPr>
            <a:r>
              <a:rPr lang="en-US" sz="1400" dirty="0">
                <a:solidFill>
                  <a:schemeClr val="tx2">
                    <a:lumMod val="10000"/>
                  </a:schemeClr>
                </a:solidFill>
              </a:rPr>
              <a:t>Learned to write clean, modular code to make future maintenance more manageable. </a:t>
            </a:r>
          </a:p>
        </p:txBody>
      </p:sp>
    </p:spTree>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TotalTime>
  <Words>461</Words>
  <Application>Microsoft Office PowerPoint</Application>
  <PresentationFormat>On-screen Show (16:9)</PresentationFormat>
  <Paragraphs>68</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Catamaran Light</vt:lpstr>
      <vt:lpstr>Fira Sans Extra Condensed Medium</vt:lpstr>
      <vt:lpstr>Arial</vt:lpstr>
      <vt:lpstr>Livvic</vt:lpstr>
      <vt:lpstr>Roboto</vt:lpstr>
      <vt:lpstr>Engineering Project Proposal by Slidesgo</vt:lpstr>
      <vt:lpstr>Nucor SafeSpot</vt:lpstr>
      <vt:lpstr>TABLE OF CONTENTS</vt:lpstr>
      <vt:lpstr>About Nucor</vt:lpstr>
      <vt:lpstr>ABOUT NSS</vt:lpstr>
      <vt:lpstr>Objectives</vt:lpstr>
      <vt:lpstr>MAJOR REQUIREMENTS/Tools Used</vt:lpstr>
      <vt:lpstr>Challenges</vt:lpstr>
      <vt:lpstr>Lessons Learned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Bolam, Kameron Gage</cp:lastModifiedBy>
  <cp:revision>19</cp:revision>
  <dcterms:modified xsi:type="dcterms:W3CDTF">2024-12-09T02:25:34Z</dcterms:modified>
</cp:coreProperties>
</file>